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Source Code Pro"/>
      <p:regular r:id="rId20"/>
      <p:bold r:id="rId21"/>
    </p:embeddedFont>
    <p:embeddedFont>
      <p:font typeface="Oswald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regular.fntdata"/><Relationship Id="rId11" Type="http://schemas.openxmlformats.org/officeDocument/2006/relationships/slide" Target="slides/slide6.xml"/><Relationship Id="rId22" Type="http://schemas.openxmlformats.org/officeDocument/2006/relationships/font" Target="fonts/Oswald-regular.fntdata"/><Relationship Id="rId10" Type="http://schemas.openxmlformats.org/officeDocument/2006/relationships/slide" Target="slides/slide5.xml"/><Relationship Id="rId21" Type="http://schemas.openxmlformats.org/officeDocument/2006/relationships/font" Target="fonts/SourceCodePr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Oswa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Shape 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hape 5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Shape 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Shape 1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hape 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Shape 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hape 34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Shape 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rgbClr val="00BFA5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rgbClr val="00BFA5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Shape 44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" name="Shape 9"/>
          <p:cNvSpPr/>
          <p:nvPr/>
        </p:nvSpPr>
        <p:spPr>
          <a:xfrm>
            <a:off x="0" y="0"/>
            <a:ext cx="9144000" cy="1289100"/>
          </a:xfrm>
          <a:prstGeom prst="rect">
            <a:avLst/>
          </a:prstGeom>
          <a:solidFill>
            <a:srgbClr val="00BFA5"/>
          </a:solidFill>
          <a:ln cap="flat" cmpd="sng" w="9525">
            <a:solidFill>
              <a:srgbClr val="00B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7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ctrTitle"/>
          </p:nvPr>
        </p:nvSpPr>
        <p:spPr>
          <a:xfrm>
            <a:off x="430800" y="17655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Go4Me</a:t>
            </a:r>
            <a:endParaRPr/>
          </a:p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Equipo de desarrollo de Go4Me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/>
        </p:nvSpPr>
        <p:spPr>
          <a:xfrm>
            <a:off x="0" y="0"/>
            <a:ext cx="9144000" cy="1289100"/>
          </a:xfrm>
          <a:prstGeom prst="rect">
            <a:avLst/>
          </a:prstGeom>
          <a:solidFill>
            <a:srgbClr val="00BFA5"/>
          </a:solidFill>
          <a:ln cap="flat" cmpd="sng" w="9525">
            <a:solidFill>
              <a:srgbClr val="00B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Tecnologías usadas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Backend</a:t>
            </a:r>
            <a:r>
              <a:rPr b="1" lang="es" sz="2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:</a:t>
            </a:r>
            <a:endParaRPr b="1" sz="24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175" y="1943250"/>
            <a:ext cx="6143625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/>
        </p:nvSpPr>
        <p:spPr>
          <a:xfrm>
            <a:off x="0" y="0"/>
            <a:ext cx="9144000" cy="1289100"/>
          </a:xfrm>
          <a:prstGeom prst="rect">
            <a:avLst/>
          </a:prstGeom>
          <a:solidFill>
            <a:srgbClr val="00BFA5"/>
          </a:solidFill>
          <a:ln cap="flat" cmpd="sng" w="9525">
            <a:solidFill>
              <a:srgbClr val="00B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Shape 14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Tecnologías usadas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Testing</a:t>
            </a:r>
            <a:r>
              <a:rPr b="1" lang="es" sz="2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:</a:t>
            </a:r>
            <a:endParaRPr b="1" sz="24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500" y="1947200"/>
            <a:ext cx="2651100" cy="26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6050" y="1947200"/>
            <a:ext cx="428625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BFA5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Demostración de la App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Conclusiones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4" y="1627463"/>
            <a:ext cx="3211475" cy="188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5569" y="1478100"/>
            <a:ext cx="5310039" cy="3513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5575" y="3492275"/>
            <a:ext cx="1526925" cy="149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3975" y="3516025"/>
            <a:ext cx="1526925" cy="152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/>
        </p:nvSpPr>
        <p:spPr>
          <a:xfrm>
            <a:off x="-153900" y="0"/>
            <a:ext cx="9451800" cy="1325700"/>
          </a:xfrm>
          <a:prstGeom prst="rect">
            <a:avLst/>
          </a:prstGeom>
          <a:solidFill>
            <a:srgbClr val="00BFA5"/>
          </a:solidFill>
          <a:ln cap="flat" cmpd="sng" w="9525">
            <a:solidFill>
              <a:srgbClr val="00B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Preguntas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963" y="1417150"/>
            <a:ext cx="5824075" cy="32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Índice</a:t>
            </a:r>
            <a:endParaRPr/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Oswald"/>
              <a:buChar char="-"/>
            </a:pPr>
            <a:r>
              <a:rPr lang="es" sz="2400">
                <a:latin typeface="Oswald"/>
                <a:ea typeface="Oswald"/>
                <a:cs typeface="Oswald"/>
                <a:sym typeface="Oswald"/>
              </a:rPr>
              <a:t>E</a:t>
            </a:r>
            <a:r>
              <a:rPr lang="es" sz="2400">
                <a:latin typeface="Oswald"/>
                <a:ea typeface="Oswald"/>
                <a:cs typeface="Oswald"/>
                <a:sym typeface="Oswald"/>
              </a:rPr>
              <a:t>l proyecto.                     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Oswald"/>
              <a:buChar char="-"/>
            </a:pPr>
            <a:r>
              <a:rPr lang="es" sz="2400">
                <a:latin typeface="Oswald"/>
                <a:ea typeface="Oswald"/>
                <a:cs typeface="Oswald"/>
                <a:sym typeface="Oswald"/>
              </a:rPr>
              <a:t>Objetivos del proyecto.                  	             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Oswald"/>
              <a:buChar char="-"/>
            </a:pPr>
            <a:r>
              <a:rPr lang="es" sz="2400">
                <a:latin typeface="Oswald"/>
                <a:ea typeface="Oswald"/>
                <a:cs typeface="Oswald"/>
                <a:sym typeface="Oswald"/>
              </a:rPr>
              <a:t>Principales casos de uso.                                	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Oswald"/>
              <a:buChar char="-"/>
            </a:pPr>
            <a:r>
              <a:rPr lang="es" sz="2400">
                <a:latin typeface="Oswald"/>
                <a:ea typeface="Oswald"/>
                <a:cs typeface="Oswald"/>
                <a:sym typeface="Oswald"/>
              </a:rPr>
              <a:t>Diagrama de clases.                     	                                     	                   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Oswald"/>
              <a:buChar char="-"/>
            </a:pPr>
            <a:r>
              <a:rPr lang="es" sz="2400">
                <a:latin typeface="Oswald"/>
                <a:ea typeface="Oswald"/>
                <a:cs typeface="Oswald"/>
                <a:sym typeface="Oswald"/>
              </a:rPr>
              <a:t>Demostración      	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Oswald"/>
              <a:buChar char="-"/>
            </a:pPr>
            <a:r>
              <a:rPr lang="es" sz="2400">
                <a:latin typeface="Oswald"/>
                <a:ea typeface="Oswald"/>
                <a:cs typeface="Oswald"/>
                <a:sym typeface="Oswald"/>
              </a:rPr>
              <a:t>Conclusiones.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Oswald"/>
              <a:buChar char="-"/>
            </a:pPr>
            <a:r>
              <a:rPr lang="es" sz="2400">
                <a:latin typeface="Oswald"/>
                <a:ea typeface="Oswald"/>
                <a:cs typeface="Oswald"/>
                <a:sym typeface="Oswald"/>
              </a:rPr>
              <a:t>Preguntas.                                                       	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El proyecto</a:t>
            </a:r>
            <a:endParaRPr/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2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Plataforma en la que los usuarios contactan entre ellos</a:t>
            </a:r>
            <a:endParaRPr sz="24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2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Contactan a través de anuncios para realizarse pedidos mutuamente</a:t>
            </a:r>
            <a:endParaRPr sz="24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2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Puedes realizar pedidos a otros usuarios</a:t>
            </a:r>
            <a:endParaRPr sz="24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2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Puedes ofrecerte a realizar pedidos a otros usuarios</a:t>
            </a: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2378100" y="3428950"/>
            <a:ext cx="4387800" cy="1643700"/>
          </a:xfrm>
          <a:prstGeom prst="rect">
            <a:avLst/>
          </a:prstGeom>
          <a:solidFill>
            <a:srgbClr val="00BFA5"/>
          </a:solidFill>
          <a:ln cap="flat" cmpd="sng" w="9525">
            <a:solidFill>
              <a:srgbClr val="00B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600" y="3551700"/>
            <a:ext cx="1521050" cy="15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/>
        </p:nvSpPr>
        <p:spPr>
          <a:xfrm>
            <a:off x="3834825" y="3822700"/>
            <a:ext cx="27324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chemeClr val="lt1"/>
                </a:solidFill>
              </a:rPr>
              <a:t>Go4Me</a:t>
            </a:r>
            <a:endParaRPr sz="6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Objetivos</a:t>
            </a:r>
            <a:endParaRPr/>
          </a:p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2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Ayudar a las personas sin tiempo</a:t>
            </a:r>
            <a:endParaRPr sz="24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2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Personas que no tienen la posibilidad de desplazarse lejos</a:t>
            </a:r>
            <a:endParaRPr sz="24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2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Necesidad de ayuda económica</a:t>
            </a:r>
            <a:endParaRPr sz="24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2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Facilitarle las cosas a gente que tiene pereza</a:t>
            </a:r>
            <a:endParaRPr sz="24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2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Ayudar a personas con discapacidades o movilidad reducida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400" y="175650"/>
            <a:ext cx="1127200" cy="11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/>
          <p:nvPr/>
        </p:nvSpPr>
        <p:spPr>
          <a:xfrm>
            <a:off x="6212925" y="393750"/>
            <a:ext cx="16848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lt1"/>
                </a:solidFill>
              </a:rPr>
              <a:t>Go4Me</a:t>
            </a:r>
            <a:endParaRPr sz="36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0" y="0"/>
            <a:ext cx="9144000" cy="1325700"/>
          </a:xfrm>
          <a:prstGeom prst="rect">
            <a:avLst/>
          </a:prstGeom>
          <a:solidFill>
            <a:srgbClr val="00BFA5"/>
          </a:solidFill>
          <a:ln cap="flat" cmpd="sng" w="9525">
            <a:solidFill>
              <a:srgbClr val="00B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Principales casos de usos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0700" y="1370950"/>
            <a:ext cx="4395075" cy="36788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4" name="Shape 94"/>
          <p:cNvSpPr txBox="1"/>
          <p:nvPr/>
        </p:nvSpPr>
        <p:spPr>
          <a:xfrm>
            <a:off x="714425" y="1725000"/>
            <a:ext cx="30129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Login</a:t>
            </a:r>
            <a:endParaRPr sz="44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5" name="Shape 95"/>
          <p:cNvSpPr txBox="1"/>
          <p:nvPr/>
        </p:nvSpPr>
        <p:spPr>
          <a:xfrm>
            <a:off x="236025" y="1784000"/>
            <a:ext cx="34911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Buscar pedidos</a:t>
            </a:r>
            <a:endParaRPr sz="44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6" name="Shape 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7324" y="1370950"/>
            <a:ext cx="4848122" cy="367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5414" y="1370950"/>
            <a:ext cx="4748856" cy="36788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/>
        </p:nvSpPr>
        <p:spPr>
          <a:xfrm>
            <a:off x="147525" y="1833175"/>
            <a:ext cx="35796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Aceptar pedidos</a:t>
            </a:r>
            <a:endParaRPr sz="44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9" name="Shape 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0700" y="1489445"/>
            <a:ext cx="4454750" cy="356033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/>
          <p:nvPr/>
        </p:nvSpPr>
        <p:spPr>
          <a:xfrm>
            <a:off x="475125" y="1779025"/>
            <a:ext cx="30129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Verificación</a:t>
            </a:r>
            <a:endParaRPr sz="44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1" name="Shape 1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0644" y="1489449"/>
            <a:ext cx="5521494" cy="321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/>
          <p:nvPr/>
        </p:nvSpPr>
        <p:spPr>
          <a:xfrm>
            <a:off x="311700" y="1889275"/>
            <a:ext cx="30129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Publicación</a:t>
            </a:r>
            <a:endParaRPr sz="44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Diagrama de clases</a:t>
            </a:r>
            <a:endParaRPr/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299" y="1325700"/>
            <a:ext cx="6339397" cy="381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Diagrama de clases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311700" y="1468825"/>
            <a:ext cx="2778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Relaciones entre clientes y pedidos</a:t>
            </a:r>
            <a:endParaRPr/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8875" y="1303575"/>
            <a:ext cx="4655124" cy="383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Diagrama de clases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311700" y="1468825"/>
            <a:ext cx="34242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Modelado del chat entre usuarios</a:t>
            </a:r>
            <a:endParaRPr/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1275" y="1290925"/>
            <a:ext cx="4001026" cy="38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0" y="0"/>
            <a:ext cx="9144000" cy="1289100"/>
          </a:xfrm>
          <a:prstGeom prst="rect">
            <a:avLst/>
          </a:prstGeom>
          <a:solidFill>
            <a:srgbClr val="00BFA5"/>
          </a:solidFill>
          <a:ln cap="flat" cmpd="sng" w="9525">
            <a:solidFill>
              <a:srgbClr val="00B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Shape 12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Tecnologías usadas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Frontend:</a:t>
            </a:r>
            <a:endParaRPr b="1" sz="24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3700" y="1468825"/>
            <a:ext cx="2148600" cy="215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845900"/>
            <a:ext cx="4115300" cy="234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2000" y="3042450"/>
            <a:ext cx="2501701" cy="2101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